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308" r:id="rId6"/>
    <p:sldId id="294" r:id="rId7"/>
    <p:sldId id="286" r:id="rId8"/>
    <p:sldId id="287" r:id="rId9"/>
    <p:sldId id="288" r:id="rId10"/>
    <p:sldId id="309" r:id="rId11"/>
    <p:sldId id="306" r:id="rId12"/>
    <p:sldId id="296" r:id="rId13"/>
    <p:sldId id="289" r:id="rId14"/>
    <p:sldId id="283" r:id="rId15"/>
    <p:sldId id="263" r:id="rId16"/>
    <p:sldId id="307" r:id="rId17"/>
    <p:sldId id="268" r:id="rId18"/>
    <p:sldId id="310" r:id="rId19"/>
    <p:sldId id="311" r:id="rId20"/>
    <p:sldId id="312" r:id="rId21"/>
    <p:sldId id="273" r:id="rId22"/>
    <p:sldId id="272"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364" autoAdjust="0"/>
  </p:normalViewPr>
  <p:slideViewPr>
    <p:cSldViewPr>
      <p:cViewPr varScale="1">
        <p:scale>
          <a:sx n="45" d="100"/>
          <a:sy n="45" d="100"/>
        </p:scale>
        <p:origin x="1236"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44FD9F-28AC-41F3-92DE-7A3618BAEB23}" type="datetimeFigureOut">
              <a:rPr lang="ru-RU" smtClean="0"/>
              <a:t>21.10.2021</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CECE5-0C99-4B1A-A3AA-FFB3DD44EF2D}" type="slidenum">
              <a:rPr lang="ru-RU" smtClean="0"/>
              <a:t>‹#›</a:t>
            </a:fld>
            <a:endParaRPr lang="ru-RU"/>
          </a:p>
        </p:txBody>
      </p:sp>
    </p:spTree>
    <p:extLst>
      <p:ext uri="{BB962C8B-B14F-4D97-AF65-F5344CB8AC3E}">
        <p14:creationId xmlns:p14="http://schemas.microsoft.com/office/powerpoint/2010/main" val="163954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4ACECE5-0C99-4B1A-A3AA-FFB3DD44EF2D}" type="slidenum">
              <a:rPr lang="ru-RU" smtClean="0"/>
              <a:t>1</a:t>
            </a:fld>
            <a:endParaRPr lang="ru-RU"/>
          </a:p>
        </p:txBody>
      </p:sp>
    </p:spTree>
    <p:extLst>
      <p:ext uri="{BB962C8B-B14F-4D97-AF65-F5344CB8AC3E}">
        <p14:creationId xmlns:p14="http://schemas.microsoft.com/office/powerpoint/2010/main" val="4082222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4ACECE5-0C99-4B1A-A3AA-FFB3DD44EF2D}" type="slidenum">
              <a:rPr lang="ru-RU" smtClean="0"/>
              <a:t>3</a:t>
            </a:fld>
            <a:endParaRPr lang="ru-RU"/>
          </a:p>
        </p:txBody>
      </p:sp>
    </p:spTree>
    <p:extLst>
      <p:ext uri="{BB962C8B-B14F-4D97-AF65-F5344CB8AC3E}">
        <p14:creationId xmlns:p14="http://schemas.microsoft.com/office/powerpoint/2010/main" val="2721639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4ACECE5-0C99-4B1A-A3AA-FFB3DD44EF2D}" type="slidenum">
              <a:rPr lang="ru-RU" smtClean="0"/>
              <a:t>7</a:t>
            </a:fld>
            <a:endParaRPr lang="ru-RU"/>
          </a:p>
        </p:txBody>
      </p:sp>
    </p:spTree>
    <p:extLst>
      <p:ext uri="{BB962C8B-B14F-4D97-AF65-F5344CB8AC3E}">
        <p14:creationId xmlns:p14="http://schemas.microsoft.com/office/powerpoint/2010/main" val="3490054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4ACECE5-0C99-4B1A-A3AA-FFB3DD44EF2D}" type="slidenum">
              <a:rPr lang="ru-RU" smtClean="0"/>
              <a:t>8</a:t>
            </a:fld>
            <a:endParaRPr lang="ru-RU"/>
          </a:p>
        </p:txBody>
      </p:sp>
    </p:spTree>
    <p:extLst>
      <p:ext uri="{BB962C8B-B14F-4D97-AF65-F5344CB8AC3E}">
        <p14:creationId xmlns:p14="http://schemas.microsoft.com/office/powerpoint/2010/main" val="934785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4ACECE5-0C99-4B1A-A3AA-FFB3DD44EF2D}" type="slidenum">
              <a:rPr lang="ru-RU" smtClean="0"/>
              <a:t>16</a:t>
            </a:fld>
            <a:endParaRPr lang="ru-RU"/>
          </a:p>
        </p:txBody>
      </p:sp>
    </p:spTree>
    <p:extLst>
      <p:ext uri="{BB962C8B-B14F-4D97-AF65-F5344CB8AC3E}">
        <p14:creationId xmlns:p14="http://schemas.microsoft.com/office/powerpoint/2010/main" val="394913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4ACECE5-0C99-4B1A-A3AA-FFB3DD44EF2D}" type="slidenum">
              <a:rPr lang="ru-RU" smtClean="0"/>
              <a:t>20</a:t>
            </a:fld>
            <a:endParaRPr lang="ru-RU"/>
          </a:p>
        </p:txBody>
      </p:sp>
    </p:spTree>
    <p:extLst>
      <p:ext uri="{BB962C8B-B14F-4D97-AF65-F5344CB8AC3E}">
        <p14:creationId xmlns:p14="http://schemas.microsoft.com/office/powerpoint/2010/main" val="2409840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cstate="email">
            <a:lum/>
            <a:extLst>
              <a:ext uri="{28A0092B-C50C-407E-A947-70E740481C1C}">
                <a14:useLocalDpi xmlns:a14="http://schemas.microsoft.com/office/drawing/2010/main"/>
              </a:ext>
            </a:extLst>
          </a:blip>
          <a:srcRect/>
          <a:stretch>
            <a:fillRect l="-11000" r="-1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Tree>
    <p:extLst>
      <p:ext uri="{BB962C8B-B14F-4D97-AF65-F5344CB8AC3E}">
        <p14:creationId xmlns:p14="http://schemas.microsoft.com/office/powerpoint/2010/main" val="4010773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1763688" y="1600201"/>
            <a:ext cx="6923112"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9873892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356F19-4909-4931-88BD-96E2C3393188}" type="datetimeFigureOut">
              <a:rPr lang="ru-RU" smtClean="0"/>
              <a:t>21.10.2021</a:t>
            </a:fld>
            <a:endParaRPr lang="ru-RU"/>
          </a:p>
        </p:txBody>
      </p:sp>
      <p:sp>
        <p:nvSpPr>
          <p:cNvPr id="5" name="Нижний колонтитул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315E11-6A9A-4188-B6E9-9B21DB054C5B}" type="slidenum">
              <a:rPr lang="ru-RU" smtClean="0"/>
              <a:t>‹#›</a:t>
            </a:fld>
            <a:endParaRPr lang="ru-RU"/>
          </a:p>
        </p:txBody>
      </p:sp>
    </p:spTree>
    <p:extLst>
      <p:ext uri="{BB962C8B-B14F-4D97-AF65-F5344CB8AC3E}">
        <p14:creationId xmlns:p14="http://schemas.microsoft.com/office/powerpoint/2010/main" val="890431726"/>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56.jp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24.jpe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2.wmf"/><Relationship Id="rId5" Type="http://schemas.openxmlformats.org/officeDocument/2006/relationships/oleObject" Target="../embeddings/oleObject1.bin"/><Relationship Id="rId10" Type="http://schemas.openxmlformats.org/officeDocument/2006/relationships/image" Target="../media/image27.jpeg"/><Relationship Id="rId4" Type="http://schemas.openxmlformats.org/officeDocument/2006/relationships/image" Target="../media/image25.png"/><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404665"/>
            <a:ext cx="7772400" cy="1470025"/>
          </a:xfrm>
        </p:spPr>
        <p:txBody>
          <a:bodyPr>
            <a:normAutofit/>
          </a:bodyPr>
          <a:lstStyle/>
          <a:p>
            <a:r>
              <a:rPr lang="ru-RU" sz="2800" b="1" dirty="0" smtClean="0">
                <a:latin typeface="Monotype Corsiva" pitchFamily="66" charset="0"/>
              </a:rPr>
              <a:t>Муниципальное </a:t>
            </a:r>
            <a:r>
              <a:rPr lang="ru-RU" sz="2800" b="1" dirty="0">
                <a:latin typeface="Monotype Corsiva" pitchFamily="66" charset="0"/>
              </a:rPr>
              <a:t> </a:t>
            </a:r>
            <a:r>
              <a:rPr lang="ru-RU" sz="2800" b="1" dirty="0" smtClean="0">
                <a:latin typeface="Monotype Corsiva" pitchFamily="66" charset="0"/>
              </a:rPr>
              <a:t>бюджетное дошкольное образовательное учреждение «Детский сад № 30</a:t>
            </a:r>
            <a:endParaRPr lang="ru-RU" sz="2800" b="1" dirty="0">
              <a:latin typeface="Monotype Corsiva" pitchFamily="66" charset="0"/>
            </a:endParaRPr>
          </a:p>
        </p:txBody>
      </p:sp>
      <p:sp>
        <p:nvSpPr>
          <p:cNvPr id="3" name="Подзаголовок 2"/>
          <p:cNvSpPr>
            <a:spLocks noGrp="1"/>
          </p:cNvSpPr>
          <p:nvPr>
            <p:ph type="subTitle" idx="1"/>
          </p:nvPr>
        </p:nvSpPr>
        <p:spPr>
          <a:xfrm>
            <a:off x="1371600" y="2204864"/>
            <a:ext cx="6584776" cy="4104456"/>
          </a:xfrm>
        </p:spPr>
        <p:txBody>
          <a:bodyPr>
            <a:noAutofit/>
          </a:bodyPr>
          <a:lstStyle/>
          <a:p>
            <a:r>
              <a:rPr lang="ru-RU" sz="4000" b="1" dirty="0" smtClean="0">
                <a:solidFill>
                  <a:schemeClr val="tx1"/>
                </a:solidFill>
                <a:latin typeface="Monotype Corsiva" pitchFamily="66" charset="0"/>
              </a:rPr>
              <a:t>Презентация опыта работы</a:t>
            </a:r>
          </a:p>
          <a:p>
            <a:r>
              <a:rPr lang="ru-RU" sz="4000" b="1" dirty="0" smtClean="0">
                <a:solidFill>
                  <a:schemeClr val="tx1"/>
                </a:solidFill>
                <a:latin typeface="Monotype Corsiva" pitchFamily="66" charset="0"/>
              </a:rPr>
              <a:t> воспитателя МБДОУ</a:t>
            </a:r>
          </a:p>
          <a:p>
            <a:r>
              <a:rPr lang="ru-RU" sz="4000" b="1" dirty="0" smtClean="0">
                <a:solidFill>
                  <a:schemeClr val="tx1"/>
                </a:solidFill>
                <a:latin typeface="Monotype Corsiva" pitchFamily="66" charset="0"/>
              </a:rPr>
              <a:t>Детский сад № 30</a:t>
            </a:r>
          </a:p>
          <a:p>
            <a:r>
              <a:rPr lang="ru-RU" sz="4000" b="1" dirty="0" err="1" smtClean="0">
                <a:solidFill>
                  <a:schemeClr val="tx1"/>
                </a:solidFill>
                <a:latin typeface="Monotype Corsiva" pitchFamily="66" charset="0"/>
              </a:rPr>
              <a:t>Дементиенко</a:t>
            </a:r>
            <a:r>
              <a:rPr lang="ru-RU" sz="4000" b="1" dirty="0" smtClean="0">
                <a:solidFill>
                  <a:schemeClr val="tx1"/>
                </a:solidFill>
                <a:latin typeface="Monotype Corsiva" pitchFamily="66" charset="0"/>
              </a:rPr>
              <a:t> Марины Владимировны</a:t>
            </a:r>
          </a:p>
        </p:txBody>
      </p:sp>
    </p:spTree>
    <p:extLst>
      <p:ext uri="{BB962C8B-B14F-4D97-AF65-F5344CB8AC3E}">
        <p14:creationId xmlns:p14="http://schemas.microsoft.com/office/powerpoint/2010/main" val="3952277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980728"/>
            <a:ext cx="7920880" cy="936104"/>
          </a:xfrm>
        </p:spPr>
        <p:txBody>
          <a:bodyPr>
            <a:noAutofit/>
          </a:bodyPr>
          <a:lstStyle/>
          <a:p>
            <a:pPr algn="r"/>
            <a:r>
              <a:rPr lang="ru-RU" sz="2400" dirty="0">
                <a:solidFill>
                  <a:prstClr val="black"/>
                </a:solidFill>
                <a:latin typeface="Monotype Corsiva" panose="03010101010201010101" pitchFamily="66" charset="0"/>
                <a:cs typeface="Times New Roman" pitchFamily="18" charset="0"/>
              </a:rPr>
              <a:t>На втором этапе  началась апробация технологии «Детский совет». В младшей группе осторожно, постепенно стали вводить компоненты детского совета.</a:t>
            </a:r>
            <a:r>
              <a:rPr lang="ru-RU" sz="2400" dirty="0">
                <a:solidFill>
                  <a:prstClr val="black"/>
                </a:solidFill>
                <a:latin typeface="Times New Roman" panose="02020603050405020304" pitchFamily="18" charset="0"/>
                <a:ea typeface="Calibri" panose="020F0502020204030204" pitchFamily="34" charset="0"/>
              </a:rPr>
              <a:t> </a:t>
            </a:r>
            <a:r>
              <a:rPr lang="ru-RU" sz="2400" dirty="0">
                <a:solidFill>
                  <a:prstClr val="black"/>
                </a:solidFill>
                <a:latin typeface="Monotype Corsiva" panose="03010101010201010101" pitchFamily="66" charset="0"/>
                <a:ea typeface="Calibri" panose="020F0502020204030204" pitchFamily="34" charset="0"/>
              </a:rPr>
              <a:t>Сначала мы просто  собирались  на ковре для того, чтобы  весело поприветствовать друг друга. Проводили забавные интересные игры, желали  добрые хорошие слова друг другу.</a:t>
            </a:r>
            <a:r>
              <a:rPr lang="ru-RU" sz="2400" dirty="0">
                <a:solidFill>
                  <a:prstClr val="black"/>
                </a:solidFill>
                <a:latin typeface="Monotype Corsiva" panose="03010101010201010101" pitchFamily="66" charset="0"/>
              </a:rPr>
              <a:t/>
            </a:r>
            <a:br>
              <a:rPr lang="ru-RU" sz="2400" dirty="0">
                <a:solidFill>
                  <a:prstClr val="black"/>
                </a:solidFill>
                <a:latin typeface="Monotype Corsiva" panose="03010101010201010101" pitchFamily="66" charset="0"/>
              </a:rPr>
            </a:br>
            <a:endParaRPr lang="ru-RU" sz="24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2132856"/>
            <a:ext cx="3528392" cy="453650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2852936"/>
            <a:ext cx="4824535" cy="2880318"/>
          </a:xfrm>
          <a:prstGeom prst="rect">
            <a:avLst/>
          </a:prstGeom>
        </p:spPr>
      </p:pic>
    </p:spTree>
    <p:extLst>
      <p:ext uri="{BB962C8B-B14F-4D97-AF65-F5344CB8AC3E}">
        <p14:creationId xmlns:p14="http://schemas.microsoft.com/office/powerpoint/2010/main" val="1375839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smtClean="0">
                <a:latin typeface="Times New Roman" panose="02020603050405020304" pitchFamily="18" charset="0"/>
                <a:cs typeface="Times New Roman" panose="02020603050405020304" pitchFamily="18" charset="0"/>
              </a:rPr>
              <a:t>Работа в центре математики и экспериментирования</a:t>
            </a:r>
            <a:endParaRPr lang="ru-RU" sz="2400"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941" y="1124744"/>
            <a:ext cx="3686338" cy="2764753"/>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393" y="1290998"/>
            <a:ext cx="4009374" cy="5345832"/>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733" y="3773368"/>
            <a:ext cx="3857103" cy="2892827"/>
          </a:xfrm>
          <a:prstGeom prst="rect">
            <a:avLst/>
          </a:prstGeom>
        </p:spPr>
      </p:pic>
    </p:spTree>
    <p:extLst>
      <p:ext uri="{BB962C8B-B14F-4D97-AF65-F5344CB8AC3E}">
        <p14:creationId xmlns:p14="http://schemas.microsoft.com/office/powerpoint/2010/main" val="977453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45569" y="1539446"/>
            <a:ext cx="3864118" cy="2746682"/>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9432" y="4461293"/>
            <a:ext cx="1965256" cy="2317268"/>
          </a:xfrm>
          <a:prstGeom prst="rect">
            <a:avLst/>
          </a:prstGeom>
        </p:spPr>
      </p:pic>
      <p:sp>
        <p:nvSpPr>
          <p:cNvPr id="12" name="Заголовок 11"/>
          <p:cNvSpPr>
            <a:spLocks noGrp="1"/>
          </p:cNvSpPr>
          <p:nvPr>
            <p:ph type="title"/>
          </p:nvPr>
        </p:nvSpPr>
        <p:spPr>
          <a:xfrm>
            <a:off x="1475656" y="116632"/>
            <a:ext cx="6120680" cy="1008112"/>
          </a:xfrm>
        </p:spPr>
        <p:txBody>
          <a:bodyPr>
            <a:noAutofit/>
          </a:bodyPr>
          <a:lstStyle/>
          <a:p>
            <a:r>
              <a:rPr lang="ru-RU" sz="1800" b="1" dirty="0" smtClean="0">
                <a:latin typeface="Times New Roman" panose="02020603050405020304" pitchFamily="18" charset="0"/>
                <a:cs typeface="Times New Roman" panose="02020603050405020304" pitchFamily="18" charset="0"/>
              </a:rPr>
              <a:t/>
            </a:r>
            <a:br>
              <a:rPr lang="ru-RU" sz="1800" b="1" dirty="0" smtClean="0">
                <a:latin typeface="Times New Roman" panose="02020603050405020304" pitchFamily="18" charset="0"/>
                <a:cs typeface="Times New Roman" panose="02020603050405020304" pitchFamily="18" charset="0"/>
              </a:rPr>
            </a:br>
            <a:r>
              <a:rPr lang="ru-RU" sz="1800" b="1" dirty="0">
                <a:latin typeface="Times New Roman" panose="02020603050405020304" pitchFamily="18" charset="0"/>
                <a:cs typeface="Times New Roman" panose="02020603050405020304" pitchFamily="18" charset="0"/>
              </a:rPr>
              <a:t/>
            </a:r>
            <a:br>
              <a:rPr lang="ru-RU" sz="1800" b="1" dirty="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Работа в центре творчества</a:t>
            </a:r>
            <a:br>
              <a:rPr lang="ru-RU" sz="2400" b="1" dirty="0" smtClean="0">
                <a:latin typeface="Times New Roman" panose="02020603050405020304" pitchFamily="18" charset="0"/>
                <a:cs typeface="Times New Roman" panose="02020603050405020304" pitchFamily="18" charset="0"/>
              </a:rPr>
            </a:br>
            <a:endParaRPr lang="ru-RU" sz="2400" b="1" dirty="0">
              <a:latin typeface="Times New Roman" panose="02020603050405020304" pitchFamily="18" charset="0"/>
              <a:cs typeface="Times New Roman" panose="02020603050405020304" pitchFamily="18" charset="0"/>
            </a:endParaRPr>
          </a:p>
        </p:txBody>
      </p:sp>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8613" y="3433385"/>
            <a:ext cx="2500512" cy="3334015"/>
          </a:xfrm>
          <a:prstGeom prst="rect">
            <a:avLst/>
          </a:prstGeom>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V="1">
            <a:off x="313149" y="4784967"/>
            <a:ext cx="2700070" cy="2025053"/>
          </a:xfrm>
          <a:prstGeom prst="rect">
            <a:avLst/>
          </a:prstGeom>
        </p:spPr>
      </p:pic>
      <p:pic>
        <p:nvPicPr>
          <p:cNvPr id="7" name="Рисунок 6"/>
          <p:cNvPicPr>
            <a:picLocks noChangeAspect="1"/>
          </p:cNvPicPr>
          <p:nvPr/>
        </p:nvPicPr>
        <p:blipFill>
          <a:blip r:embed="rId6"/>
          <a:stretch>
            <a:fillRect/>
          </a:stretch>
        </p:blipFill>
        <p:spPr>
          <a:xfrm flipH="1">
            <a:off x="3295868" y="1168378"/>
            <a:ext cx="3186003" cy="2265007"/>
          </a:xfrm>
          <a:prstGeom prst="rect">
            <a:avLst/>
          </a:prstGeom>
        </p:spPr>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123283" y="1196235"/>
            <a:ext cx="3452248" cy="2589186"/>
          </a:xfrm>
          <a:prstGeom prst="rect">
            <a:avLst/>
          </a:prstGeom>
        </p:spPr>
      </p:pic>
    </p:spTree>
    <p:extLst>
      <p:ext uri="{BB962C8B-B14F-4D97-AF65-F5344CB8AC3E}">
        <p14:creationId xmlns:p14="http://schemas.microsoft.com/office/powerpoint/2010/main" val="109596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p:cNvSpPr>
            <a:spLocks noGrp="1"/>
          </p:cNvSpPr>
          <p:nvPr>
            <p:ph type="title"/>
          </p:nvPr>
        </p:nvSpPr>
        <p:spPr/>
        <p:txBody>
          <a:bodyPr>
            <a:normAutofit/>
          </a:bodyPr>
          <a:lstStyle/>
          <a:p>
            <a:r>
              <a:rPr lang="ru-RU" sz="2800" b="1" dirty="0" smtClean="0">
                <a:latin typeface="Times New Roman" panose="02020603050405020304" pitchFamily="18" charset="0"/>
                <a:cs typeface="Times New Roman" panose="02020603050405020304" pitchFamily="18" charset="0"/>
              </a:rPr>
              <a:t>Работа в центре природы и речевой активности</a:t>
            </a:r>
            <a:endParaRPr lang="ru-RU" sz="2800" b="1" dirty="0">
              <a:latin typeface="Times New Roman" panose="02020603050405020304" pitchFamily="18" charset="0"/>
              <a:cs typeface="Times New Roman" panose="02020603050405020304" pitchFamily="18" charset="0"/>
            </a:endParaRPr>
          </a:p>
        </p:txBody>
      </p:sp>
      <p:pic>
        <p:nvPicPr>
          <p:cNvPr id="15" name="Рисунок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196492" y="2876516"/>
            <a:ext cx="4221088" cy="3165816"/>
          </a:xfrm>
          <a:prstGeom prst="rect">
            <a:avLst/>
          </a:prstGeom>
        </p:spPr>
      </p:pic>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382647"/>
            <a:ext cx="4896544" cy="3672408"/>
          </a:xfrm>
          <a:prstGeom prst="rect">
            <a:avLst/>
          </a:prstGeom>
        </p:spPr>
      </p:pic>
    </p:spTree>
    <p:extLst>
      <p:ext uri="{BB962C8B-B14F-4D97-AF65-F5344CB8AC3E}">
        <p14:creationId xmlns:p14="http://schemas.microsoft.com/office/powerpoint/2010/main" val="816990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a:bodyPr>
          <a:lstStyle/>
          <a:p>
            <a:r>
              <a:rPr lang="ru-RU" sz="3200" b="1" dirty="0" smtClean="0">
                <a:latin typeface="Times New Roman" panose="02020603050405020304" pitchFamily="18" charset="0"/>
                <a:cs typeface="Times New Roman" panose="02020603050405020304" pitchFamily="18" charset="0"/>
              </a:rPr>
              <a:t>Превращение уголка уединения в фото зону к новому году</a:t>
            </a:r>
            <a:endParaRPr lang="ru-RU" sz="32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56604" y="1844824"/>
            <a:ext cx="3394472" cy="452596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1401012"/>
            <a:ext cx="3161249" cy="4214998"/>
          </a:xfrm>
          <a:prstGeom prst="rect">
            <a:avLst/>
          </a:prstGeom>
        </p:spPr>
      </p:pic>
    </p:spTree>
    <p:extLst>
      <p:ext uri="{BB962C8B-B14F-4D97-AF65-F5344CB8AC3E}">
        <p14:creationId xmlns:p14="http://schemas.microsoft.com/office/powerpoint/2010/main" val="35477225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0"/>
            <a:ext cx="7499176" cy="1268760"/>
          </a:xfrm>
        </p:spPr>
        <p:txBody>
          <a:bodyPr>
            <a:noAutofit/>
          </a:bodyPr>
          <a:lstStyle/>
          <a:p>
            <a:r>
              <a:rPr lang="ru-RU" sz="2400" b="1" dirty="0">
                <a:latin typeface="Times New Roman" panose="02020603050405020304" pitchFamily="18" charset="0"/>
                <a:cs typeface="Times New Roman" panose="02020603050405020304" pitchFamily="18" charset="0"/>
              </a:rPr>
              <a:t>Работа осуществляется не только на занятиях, но </a:t>
            </a:r>
            <a:r>
              <a:rPr lang="ru-RU" sz="2400" b="1" dirty="0" smtClean="0">
                <a:latin typeface="Times New Roman" panose="02020603050405020304" pitchFamily="18" charset="0"/>
                <a:cs typeface="Times New Roman" panose="02020603050405020304" pitchFamily="18" charset="0"/>
              </a:rPr>
              <a:t>и на прогулках</a:t>
            </a:r>
            <a:r>
              <a:rPr lang="ru-RU" sz="2400" b="1" dirty="0">
                <a:latin typeface="Times New Roman" panose="02020603050405020304" pitchFamily="18" charset="0"/>
                <a:cs typeface="Times New Roman" panose="02020603050405020304" pitchFamily="18" charset="0"/>
              </a:rPr>
              <a:t>. </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86480" y="980728"/>
            <a:ext cx="4248472" cy="3186354"/>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047" y="791901"/>
            <a:ext cx="2291591" cy="3055455"/>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223" y="3501008"/>
            <a:ext cx="2376264" cy="3069726"/>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4855" y="4043344"/>
            <a:ext cx="2160240" cy="2750305"/>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V="1">
            <a:off x="7344247" y="999162"/>
            <a:ext cx="1449394" cy="2956598"/>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2329" y="4167081"/>
            <a:ext cx="3693231" cy="2626567"/>
          </a:xfrm>
          <a:prstGeom prst="rect">
            <a:avLst/>
          </a:prstGeom>
        </p:spPr>
      </p:pic>
    </p:spTree>
    <p:extLst>
      <p:ext uri="{BB962C8B-B14F-4D97-AF65-F5344CB8AC3E}">
        <p14:creationId xmlns:p14="http://schemas.microsoft.com/office/powerpoint/2010/main" val="2662155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Детская деятельность</a:t>
            </a:r>
            <a:endParaRPr lang="ru-RU" dirty="0"/>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0812" y="1402434"/>
            <a:ext cx="4352553" cy="4352553"/>
          </a:xfr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344" y="1402434"/>
            <a:ext cx="4407324" cy="4016807"/>
          </a:xfrm>
          <a:prstGeom prst="rect">
            <a:avLst/>
          </a:prstGeom>
        </p:spPr>
      </p:pic>
    </p:spTree>
    <p:extLst>
      <p:ext uri="{BB962C8B-B14F-4D97-AF65-F5344CB8AC3E}">
        <p14:creationId xmlns:p14="http://schemas.microsoft.com/office/powerpoint/2010/main" val="1076231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908720"/>
          </a:xfrm>
        </p:spPr>
        <p:txBody>
          <a:bodyPr/>
          <a:lstStyle/>
          <a:p>
            <a:r>
              <a:rPr lang="ru-RU" dirty="0" smtClean="0">
                <a:latin typeface="Times New Roman" panose="02020603050405020304" pitchFamily="18" charset="0"/>
                <a:cs typeface="Times New Roman" panose="02020603050405020304" pitchFamily="18" charset="0"/>
              </a:rPr>
              <a:t>Работа с родителями</a:t>
            </a:r>
            <a:endParaRPr lang="ru-RU"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1680" y="908720"/>
            <a:ext cx="7017720" cy="5938374"/>
          </a:xfrm>
        </p:spPr>
      </p:pic>
    </p:spTree>
    <p:extLst>
      <p:ext uri="{BB962C8B-B14F-4D97-AF65-F5344CB8AC3E}">
        <p14:creationId xmlns:p14="http://schemas.microsoft.com/office/powerpoint/2010/main" val="762221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7"/>
            <a:ext cx="8229600" cy="1325563"/>
          </a:xfrm>
        </p:spPr>
        <p:txBody>
          <a:bodyPr>
            <a:normAutofit/>
          </a:bodyPr>
          <a:lstStyle/>
          <a:p>
            <a:r>
              <a:rPr lang="ru-RU" sz="3200" dirty="0" smtClean="0">
                <a:latin typeface="Times New Roman" panose="02020603050405020304" pitchFamily="18" charset="0"/>
                <a:cs typeface="Times New Roman" panose="02020603050405020304" pitchFamily="18" charset="0"/>
              </a:rPr>
              <a:t>Награды и достижения мой работы.</a:t>
            </a:r>
            <a:endParaRPr lang="ru-RU" sz="32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pPr marL="0" indent="0">
              <a:buNone/>
            </a:pPr>
            <a:r>
              <a:rPr lang="ru-RU" dirty="0" smtClean="0"/>
              <a:t>  </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412776"/>
            <a:ext cx="6858000" cy="5143500"/>
          </a:xfrm>
          <a:prstGeom prst="rect">
            <a:avLst/>
          </a:prstGeom>
        </p:spPr>
      </p:pic>
    </p:spTree>
    <p:extLst>
      <p:ext uri="{BB962C8B-B14F-4D97-AF65-F5344CB8AC3E}">
        <p14:creationId xmlns:p14="http://schemas.microsoft.com/office/powerpoint/2010/main" val="2833785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dirty="0"/>
              <a:t>«…чтобы стать настоящим воспитателем детей, надо отдавать им свое сердце»</a:t>
            </a:r>
            <a:br>
              <a:rPr lang="ru-RU" sz="2800" dirty="0"/>
            </a:br>
            <a:r>
              <a:rPr lang="ru-RU" sz="2800" dirty="0"/>
              <a:t>В.А. Сухомлинский</a:t>
            </a: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5696" y="1556792"/>
            <a:ext cx="6552727" cy="5040560"/>
          </a:xfrm>
          <a:prstGeom prst="rect">
            <a:avLst/>
          </a:prstGeom>
        </p:spPr>
      </p:pic>
    </p:spTree>
    <p:extLst>
      <p:ext uri="{BB962C8B-B14F-4D97-AF65-F5344CB8AC3E}">
        <p14:creationId xmlns:p14="http://schemas.microsoft.com/office/powerpoint/2010/main" val="4154812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188640"/>
            <a:ext cx="7772400" cy="1080120"/>
          </a:xfrm>
        </p:spPr>
        <p:txBody>
          <a:bodyPr/>
          <a:lstStyle/>
          <a:p>
            <a:r>
              <a:rPr lang="ru-RU" b="1" dirty="0" smtClean="0">
                <a:latin typeface="Monotype Corsiva" pitchFamily="66" charset="0"/>
              </a:rPr>
              <a:t>Разрешите представиться</a:t>
            </a:r>
            <a:endParaRPr lang="ru-RU" b="1" dirty="0">
              <a:latin typeface="Monotype Corsiva" pitchFamily="66" charset="0"/>
            </a:endParaRPr>
          </a:p>
        </p:txBody>
      </p:sp>
      <p:sp>
        <p:nvSpPr>
          <p:cNvPr id="4" name="Подзаголовок 3"/>
          <p:cNvSpPr>
            <a:spLocks noGrp="1"/>
          </p:cNvSpPr>
          <p:nvPr>
            <p:ph type="subTitle" idx="1"/>
          </p:nvPr>
        </p:nvSpPr>
        <p:spPr>
          <a:xfrm>
            <a:off x="4405859" y="1628800"/>
            <a:ext cx="4716016" cy="5018112"/>
          </a:xfrm>
        </p:spPr>
        <p:txBody>
          <a:bodyPr>
            <a:normAutofit/>
          </a:bodyPr>
          <a:lstStyle/>
          <a:p>
            <a:pPr algn="l"/>
            <a:r>
              <a:rPr lang="ru-RU" sz="2800" b="1" dirty="0" err="1" smtClean="0">
                <a:solidFill>
                  <a:schemeClr val="tx1"/>
                </a:solidFill>
                <a:latin typeface="Monotype Corsiva" pitchFamily="66" charset="0"/>
              </a:rPr>
              <a:t>Дементиенко</a:t>
            </a:r>
            <a:r>
              <a:rPr lang="ru-RU" sz="2800" b="1" dirty="0" smtClean="0">
                <a:solidFill>
                  <a:schemeClr val="tx1"/>
                </a:solidFill>
                <a:latin typeface="Monotype Corsiva" pitchFamily="66" charset="0"/>
              </a:rPr>
              <a:t> Марина Владимировна</a:t>
            </a:r>
          </a:p>
          <a:p>
            <a:pPr algn="l"/>
            <a:r>
              <a:rPr lang="ru-RU" sz="2800" b="1" dirty="0" smtClean="0">
                <a:solidFill>
                  <a:schemeClr val="tx1"/>
                </a:solidFill>
                <a:latin typeface="Monotype Corsiva" pitchFamily="66" charset="0"/>
              </a:rPr>
              <a:t>Дата рождения: 16.12.1990 года.</a:t>
            </a:r>
          </a:p>
          <a:p>
            <a:pPr algn="l"/>
            <a:r>
              <a:rPr lang="ru-RU" sz="2800" b="1" dirty="0" smtClean="0">
                <a:solidFill>
                  <a:schemeClr val="tx1"/>
                </a:solidFill>
                <a:latin typeface="Monotype Corsiva" pitchFamily="66" charset="0"/>
              </a:rPr>
              <a:t>Место работы: </a:t>
            </a:r>
            <a:r>
              <a:rPr lang="ru-RU" sz="2800" dirty="0" smtClean="0">
                <a:solidFill>
                  <a:schemeClr val="tx1"/>
                </a:solidFill>
                <a:latin typeface="Monotype Corsiva" pitchFamily="66" charset="0"/>
              </a:rPr>
              <a:t>МБДОУ </a:t>
            </a:r>
          </a:p>
          <a:p>
            <a:pPr algn="l"/>
            <a:r>
              <a:rPr lang="ru-RU" sz="2800" dirty="0" smtClean="0">
                <a:solidFill>
                  <a:schemeClr val="tx1"/>
                </a:solidFill>
                <a:latin typeface="Monotype Corsiva" pitchFamily="66" charset="0"/>
              </a:rPr>
              <a:t>Д/с № 30</a:t>
            </a:r>
          </a:p>
          <a:p>
            <a:pPr algn="l"/>
            <a:r>
              <a:rPr lang="ru-RU" sz="2800" b="1" dirty="0" smtClean="0">
                <a:solidFill>
                  <a:schemeClr val="tx1"/>
                </a:solidFill>
                <a:latin typeface="Monotype Corsiva" pitchFamily="66" charset="0"/>
              </a:rPr>
              <a:t>Педагогический стаж:</a:t>
            </a:r>
            <a:r>
              <a:rPr lang="ru-RU" sz="2800" dirty="0" smtClean="0">
                <a:solidFill>
                  <a:schemeClr val="tx1"/>
                </a:solidFill>
                <a:latin typeface="Monotype Corsiva" pitchFamily="66" charset="0"/>
              </a:rPr>
              <a:t> 3 года</a:t>
            </a:r>
          </a:p>
          <a:p>
            <a:pPr algn="l"/>
            <a:r>
              <a:rPr lang="ru-RU" sz="2800" b="1" dirty="0" smtClean="0">
                <a:solidFill>
                  <a:schemeClr val="tx1"/>
                </a:solidFill>
                <a:latin typeface="Monotype Corsiva" pitchFamily="66" charset="0"/>
              </a:rPr>
              <a:t>Образование:</a:t>
            </a:r>
            <a:r>
              <a:rPr lang="ru-RU" sz="2800" dirty="0" smtClean="0">
                <a:solidFill>
                  <a:schemeClr val="tx1"/>
                </a:solidFill>
                <a:latin typeface="Monotype Corsiva" pitchFamily="66" charset="0"/>
              </a:rPr>
              <a:t> высшее</a:t>
            </a:r>
          </a:p>
        </p:txBody>
      </p:sp>
      <p:pic>
        <p:nvPicPr>
          <p:cNvPr id="5" name="Рисунок 4"/>
          <p:cNvPicPr>
            <a:picLocks noChangeAspect="1"/>
          </p:cNvPicPr>
          <p:nvPr/>
        </p:nvPicPr>
        <p:blipFill>
          <a:blip r:embed="rId2"/>
          <a:stretch>
            <a:fillRect/>
          </a:stretch>
        </p:blipFill>
        <p:spPr>
          <a:xfrm>
            <a:off x="971600" y="1627162"/>
            <a:ext cx="2952328" cy="4898181"/>
          </a:xfrm>
          <a:prstGeom prst="rect">
            <a:avLst/>
          </a:prstGeom>
        </p:spPr>
      </p:pic>
    </p:spTree>
    <p:extLst>
      <p:ext uri="{BB962C8B-B14F-4D97-AF65-F5344CB8AC3E}">
        <p14:creationId xmlns:p14="http://schemas.microsoft.com/office/powerpoint/2010/main" val="39980799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459432"/>
            <a:ext cx="7164288" cy="3456384"/>
          </a:xfrm>
        </p:spPr>
        <p:txBody>
          <a:bodyPr>
            <a:noAutofit/>
          </a:bodyPr>
          <a:lstStyle/>
          <a:p>
            <a:r>
              <a:rPr lang="ru-RU" sz="2800" dirty="0">
                <a:latin typeface="Monotype Corsiva" panose="03010101010201010101" pitchFamily="66" charset="0"/>
              </a:rPr>
              <a:t>Каждый ребенок талантлив по – своему. С самого раннего детства детей нужно окружить заботой и лаской, создать условия для благоприятного развития.</a:t>
            </a:r>
            <a:r>
              <a:rPr lang="ru-RU" sz="3600" dirty="0">
                <a:latin typeface="Monotype Corsiva" panose="03010101010201010101" pitchFamily="66" charset="0"/>
              </a:rPr>
              <a:t/>
            </a:r>
            <a:br>
              <a:rPr lang="ru-RU" sz="3600" dirty="0">
                <a:latin typeface="Monotype Corsiva" panose="03010101010201010101" pitchFamily="66" charset="0"/>
              </a:rPr>
            </a:br>
            <a:endParaRPr lang="ru-RU" sz="3600"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1298" y="1971394"/>
            <a:ext cx="2957297" cy="3943062"/>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8898" y="1844824"/>
            <a:ext cx="3052399" cy="2177683"/>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1709" y="4114634"/>
            <a:ext cx="4019589" cy="2404640"/>
          </a:xfrm>
          <a:prstGeom prst="rect">
            <a:avLst/>
          </a:prstGeom>
        </p:spPr>
      </p:pic>
      <p:pic>
        <p:nvPicPr>
          <p:cNvPr id="12" name="Объект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11336" y="2650149"/>
            <a:ext cx="2957296" cy="3943062"/>
          </a:xfrm>
          <a:prstGeom prst="rect">
            <a:avLst/>
          </a:prstGeom>
        </p:spPr>
      </p:pic>
    </p:spTree>
    <p:extLst>
      <p:ext uri="{BB962C8B-B14F-4D97-AF65-F5344CB8AC3E}">
        <p14:creationId xmlns:p14="http://schemas.microsoft.com/office/powerpoint/2010/main" val="4179704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1679" y="3645024"/>
            <a:ext cx="7452321" cy="3212975"/>
          </a:xfrm>
        </p:spPr>
        <p:txBody>
          <a:bodyPr>
            <a:noAutofit/>
          </a:bodyPr>
          <a:lstStyle/>
          <a:p>
            <a:r>
              <a:rPr lang="ru-RU" sz="2400" b="1" dirty="0" smtClean="0">
                <a:latin typeface="Times New Roman" pitchFamily="18" charset="0"/>
                <a:cs typeface="Times New Roman" pitchFamily="18" charset="0"/>
              </a:rPr>
              <a:t>Перелистав известные тома,</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Учите жить словами и делами.</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И знайте – ваша помощь им нужна,</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Ребятам с удивлёнными глазами.</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И каждый час, и каждую минуту</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О чьих-то судьбах вечная забота.</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Кусочек сердца отдавать кому-то,</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Такая воспитателя работа.</a:t>
            </a:r>
            <a:endParaRPr lang="ru-RU" sz="2400" b="1" dirty="0">
              <a:latin typeface="Times New Roman" pitchFamily="18" charset="0"/>
              <a:cs typeface="Times New Roman"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24" y="140634"/>
            <a:ext cx="5040560" cy="3504389"/>
          </a:xfrm>
          <a:prstGeom prst="rect">
            <a:avLst/>
          </a:prstGeom>
        </p:spPr>
      </p:pic>
    </p:spTree>
    <p:extLst>
      <p:ext uri="{BB962C8B-B14F-4D97-AF65-F5344CB8AC3E}">
        <p14:creationId xmlns:p14="http://schemas.microsoft.com/office/powerpoint/2010/main" val="18129830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sz="6600" b="1" dirty="0" smtClean="0">
                <a:latin typeface="Monotype Corsiva" pitchFamily="66" charset="0"/>
              </a:rPr>
              <a:t>Спасибо за внимание</a:t>
            </a:r>
            <a:endParaRPr lang="ru-RU" sz="6600" b="1" dirty="0">
              <a:latin typeface="Monotype Corsiva" pitchFamily="66" charset="0"/>
            </a:endParaRPr>
          </a:p>
        </p:txBody>
      </p:sp>
    </p:spTree>
    <p:extLst>
      <p:ext uri="{BB962C8B-B14F-4D97-AF65-F5344CB8AC3E}">
        <p14:creationId xmlns:p14="http://schemas.microsoft.com/office/powerpoint/2010/main" val="39965103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683568" y="692697"/>
            <a:ext cx="7488832" cy="5760640"/>
          </a:xfrm>
        </p:spPr>
        <p:txBody>
          <a:bodyPr>
            <a:noAutofit/>
          </a:bodyPr>
          <a:lstStyle/>
          <a:p>
            <a:r>
              <a:rPr lang="ru-RU" sz="4400" b="1" dirty="0" smtClean="0">
                <a:solidFill>
                  <a:srgbClr val="FF0000"/>
                </a:solidFill>
                <a:latin typeface="Times New Roman" pitchFamily="18" charset="0"/>
                <a:cs typeface="Times New Roman" pitchFamily="18" charset="0"/>
              </a:rPr>
              <a:t>Цель педагогической деятельности</a:t>
            </a:r>
          </a:p>
          <a:p>
            <a:r>
              <a:rPr lang="ru-RU" sz="4400" dirty="0" smtClean="0">
                <a:solidFill>
                  <a:schemeClr val="tx1"/>
                </a:solidFill>
                <a:latin typeface="Times New Roman" pitchFamily="18" charset="0"/>
                <a:cs typeface="Times New Roman" pitchFamily="18" charset="0"/>
              </a:rPr>
              <a:t>Научить своих воспитанников любить и радоваться жизни, учиться с удовольствием, развивать свои таланты.</a:t>
            </a:r>
            <a:endParaRPr lang="ru-RU" sz="4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7487762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467544" y="407963"/>
            <a:ext cx="8230313" cy="5685333"/>
          </a:xfrm>
          <a:prstGeom prst="rect">
            <a:avLst/>
          </a:prstGeom>
        </p:spPr>
      </p:pic>
      <p:sp>
        <p:nvSpPr>
          <p:cNvPr id="8" name="Заголовок 1"/>
          <p:cNvSpPr>
            <a:spLocks noGrp="1"/>
          </p:cNvSpPr>
          <p:nvPr>
            <p:ph type="title"/>
          </p:nvPr>
        </p:nvSpPr>
        <p:spPr>
          <a:xfrm>
            <a:off x="395536" y="476672"/>
            <a:ext cx="8229600" cy="3096344"/>
          </a:xfrm>
        </p:spPr>
        <p:txBody>
          <a:bodyPr>
            <a:noAutofit/>
          </a:bodyPr>
          <a:lstStyle/>
          <a:p>
            <a:pPr algn="l"/>
            <a:r>
              <a:rPr lang="ru-RU" sz="1800" dirty="0" smtClean="0">
                <a:latin typeface="Times New Roman" pitchFamily="18" charset="0"/>
                <a:cs typeface="Times New Roman" pitchFamily="18" charset="0"/>
              </a:rPr>
              <a:t/>
            </a:r>
            <a:br>
              <a:rPr lang="ru-RU" sz="1800" dirty="0" smtClean="0">
                <a:latin typeface="Times New Roman" pitchFamily="18" charset="0"/>
                <a:cs typeface="Times New Roman" pitchFamily="18" charset="0"/>
              </a:rPr>
            </a:br>
            <a:endParaRPr lang="ru-RU" sz="1800" dirty="0">
              <a:latin typeface="Times New Roman" pitchFamily="18" charset="0"/>
              <a:cs typeface="Times New Roman" pitchFamily="18" charset="0"/>
            </a:endParaRPr>
          </a:p>
        </p:txBody>
      </p:sp>
      <p:sp>
        <p:nvSpPr>
          <p:cNvPr id="9" name="Прямоугольник 8"/>
          <p:cNvSpPr/>
          <p:nvPr/>
        </p:nvSpPr>
        <p:spPr>
          <a:xfrm>
            <a:off x="2483768" y="188641"/>
            <a:ext cx="6660232" cy="3539430"/>
          </a:xfrm>
          <a:prstGeom prst="rect">
            <a:avLst/>
          </a:prstGeom>
        </p:spPr>
        <p:txBody>
          <a:bodyPr wrap="square">
            <a:spAutoFit/>
          </a:bodyPr>
          <a:lstStyle/>
          <a:p>
            <a:endParaRPr lang="en-US" sz="2800" dirty="0" smtClean="0">
              <a:latin typeface="Monotype Corsiva" panose="03010101010201010101" pitchFamily="66" charset="0"/>
              <a:cs typeface="Times New Roman" panose="02020603050405020304" pitchFamily="18" charset="0"/>
            </a:endParaRPr>
          </a:p>
          <a:p>
            <a:r>
              <a:rPr lang="ru-RU" sz="2800" dirty="0" smtClean="0">
                <a:latin typeface="Monotype Corsiva" panose="03010101010201010101" pitchFamily="66" charset="0"/>
                <a:cs typeface="Times New Roman" panose="02020603050405020304" pitchFamily="18" charset="0"/>
              </a:rPr>
              <a:t>Со </a:t>
            </a:r>
            <a:r>
              <a:rPr lang="ru-RU" sz="2800" dirty="0">
                <a:latin typeface="Monotype Corsiva" panose="03010101010201010101" pitchFamily="66" charset="0"/>
                <a:cs typeface="Times New Roman" panose="02020603050405020304" pitchFamily="18" charset="0"/>
              </a:rPr>
              <a:t>второй половины 2018-2019 учебного </a:t>
            </a:r>
            <a:r>
              <a:rPr lang="ru-RU" sz="2800" dirty="0" smtClean="0">
                <a:latin typeface="Monotype Corsiva" panose="03010101010201010101" pitchFamily="66" charset="0"/>
                <a:cs typeface="Times New Roman" panose="02020603050405020304" pitchFamily="18" charset="0"/>
              </a:rPr>
              <a:t>года коллектив </a:t>
            </a:r>
            <a:r>
              <a:rPr lang="ru-RU" sz="2800" dirty="0">
                <a:latin typeface="Monotype Corsiva" panose="03010101010201010101" pitchFamily="66" charset="0"/>
                <a:cs typeface="Times New Roman" panose="02020603050405020304" pitchFamily="18" charset="0"/>
              </a:rPr>
              <a:t>нашего детского сада принял решение вступить в эксперимент по апробации образовательной программы «Вдохновение» (</a:t>
            </a:r>
            <a:r>
              <a:rPr lang="ru-RU" sz="2800" dirty="0" smtClean="0">
                <a:latin typeface="Monotype Corsiva" panose="03010101010201010101" pitchFamily="66" charset="0"/>
                <a:cs typeface="Times New Roman" panose="02020603050405020304" pitchFamily="18" charset="0"/>
              </a:rPr>
              <a:t>автор </a:t>
            </a:r>
            <a:r>
              <a:rPr lang="ru-RU" sz="2800" dirty="0">
                <a:latin typeface="Monotype Corsiva" panose="03010101010201010101" pitchFamily="66" charset="0"/>
                <a:cs typeface="Times New Roman" panose="02020603050405020304" pitchFamily="18" charset="0"/>
              </a:rPr>
              <a:t>Е.И. </a:t>
            </a:r>
            <a:r>
              <a:rPr lang="ru-RU" sz="2800" dirty="0" smtClean="0">
                <a:latin typeface="Monotype Corsiva" panose="03010101010201010101" pitchFamily="66" charset="0"/>
                <a:cs typeface="Times New Roman" panose="02020603050405020304" pitchFamily="18" charset="0"/>
              </a:rPr>
              <a:t>Федосова), которая  соответствует </a:t>
            </a:r>
            <a:r>
              <a:rPr lang="ru-RU" sz="2800" dirty="0">
                <a:latin typeface="Monotype Corsiva" panose="03010101010201010101" pitchFamily="66" charset="0"/>
                <a:cs typeface="Times New Roman" panose="02020603050405020304" pitchFamily="18" charset="0"/>
              </a:rPr>
              <a:t>современным требованиям к качеству дошкольного образования.</a:t>
            </a:r>
            <a:endParaRPr lang="ru-RU" sz="2800" dirty="0">
              <a:latin typeface="Monotype Corsiva" panose="03010101010201010101" pitchFamily="66"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720" y="45784"/>
            <a:ext cx="2286048" cy="3052134"/>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816" y="3702806"/>
            <a:ext cx="4230216" cy="3017767"/>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1671" y="3212976"/>
            <a:ext cx="2668457" cy="3507597"/>
          </a:xfrm>
          <a:prstGeom prst="rect">
            <a:avLst/>
          </a:prstGeom>
        </p:spPr>
      </p:pic>
    </p:spTree>
    <p:extLst>
      <p:ext uri="{BB962C8B-B14F-4D97-AF65-F5344CB8AC3E}">
        <p14:creationId xmlns:p14="http://schemas.microsoft.com/office/powerpoint/2010/main" val="29051069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686800" cy="1772816"/>
          </a:xfrm>
        </p:spPr>
        <p:txBody>
          <a:bodyPr>
            <a:normAutofit fontScale="90000"/>
          </a:bodyPr>
          <a:lstStyle/>
          <a:p>
            <a:r>
              <a:rPr lang="ru-RU" sz="2800" dirty="0" smtClean="0">
                <a:latin typeface="Times New Roman" panose="02020603050405020304" pitchFamily="18" charset="0"/>
                <a:cs typeface="Times New Roman" panose="02020603050405020304" pitchFamily="18" charset="0"/>
              </a:rPr>
              <a:t> </a:t>
            </a:r>
            <a:r>
              <a:rPr lang="ru-RU" sz="2800" b="1" dirty="0">
                <a:latin typeface="Times New Roman" panose="02020603050405020304" pitchFamily="18" charset="0"/>
                <a:cs typeface="Times New Roman" panose="02020603050405020304" pitchFamily="18" charset="0"/>
              </a:rPr>
              <a:t>О</a:t>
            </a:r>
            <a:r>
              <a:rPr lang="ru-RU" sz="2800" b="1" dirty="0" smtClean="0">
                <a:latin typeface="Times New Roman" panose="02020603050405020304" pitchFamily="18" charset="0"/>
                <a:cs typeface="Times New Roman" panose="02020603050405020304" pitchFamily="18" charset="0"/>
              </a:rPr>
              <a:t>бучение инновационных площадок по теме: « Развитие качества дошкольного образования с использованием инструментария МКДО на образовательной платформе  «Вдохновения»</a:t>
            </a:r>
            <a:br>
              <a:rPr lang="ru-RU" sz="2800" b="1" dirty="0" smtClean="0">
                <a:latin typeface="Times New Roman" panose="02020603050405020304" pitchFamily="18" charset="0"/>
                <a:cs typeface="Times New Roman" panose="02020603050405020304" pitchFamily="18" charset="0"/>
              </a:rPr>
            </a:br>
            <a:endParaRPr lang="ru-RU" sz="28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1108" y="1150395"/>
            <a:ext cx="2362535" cy="3382061"/>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92765"/>
            <a:ext cx="2183978" cy="2996904"/>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6005" y="1092482"/>
            <a:ext cx="2283930" cy="3123320"/>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3271" y="2841426"/>
            <a:ext cx="2482734" cy="3539902"/>
          </a:xfrm>
          <a:prstGeom prst="rect">
            <a:avLst/>
          </a:prstGeom>
        </p:spPr>
      </p:pic>
    </p:spTree>
    <p:extLst>
      <p:ext uri="{BB962C8B-B14F-4D97-AF65-F5344CB8AC3E}">
        <p14:creationId xmlns:p14="http://schemas.microsoft.com/office/powerpoint/2010/main" val="3054671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3568" y="1600201"/>
            <a:ext cx="8460432" cy="4525963"/>
          </a:xfrm>
        </p:spPr>
        <p:txBody>
          <a:bodyPr/>
          <a:lstStyle/>
          <a:p>
            <a:pPr marL="0" indent="0" algn="ctr">
              <a:buNone/>
            </a:pPr>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sp>
        <p:nvSpPr>
          <p:cNvPr id="7" name="Заголовок 1"/>
          <p:cNvSpPr>
            <a:spLocks noGrp="1"/>
          </p:cNvSpPr>
          <p:nvPr>
            <p:ph type="title"/>
          </p:nvPr>
        </p:nvSpPr>
        <p:spPr>
          <a:xfrm>
            <a:off x="623414" y="-531440"/>
            <a:ext cx="8229600" cy="3655135"/>
          </a:xfrm>
        </p:spPr>
        <p:txBody>
          <a:bodyPr>
            <a:noAutofit/>
          </a:bodyPr>
          <a:lstStyle/>
          <a:p>
            <a:r>
              <a:rPr lang="ru-RU" sz="2800" dirty="0">
                <a:latin typeface="Monotype Corsiva" panose="03010101010201010101" pitchFamily="66" charset="0"/>
              </a:rPr>
              <a:t>На первом этапе реализации программы была приобретена методическая литература и наглядный материал, определена одна возрастная группа, в которой педагоги стали изучать методическое оснащение программы </a:t>
            </a:r>
            <a:r>
              <a:rPr lang="ru-RU" sz="2800" dirty="0" smtClean="0">
                <a:latin typeface="Monotype Corsiva" panose="03010101010201010101" pitchFamily="66" charset="0"/>
              </a:rPr>
              <a:t>и с помощью родителей </a:t>
            </a:r>
            <a:r>
              <a:rPr lang="ru-RU" sz="2800" dirty="0">
                <a:latin typeface="Monotype Corsiva" panose="03010101010201010101" pitchFamily="66" charset="0"/>
              </a:rPr>
              <a:t>проектировать развивающую среду. </a:t>
            </a:r>
            <a:br>
              <a:rPr lang="ru-RU" sz="2800" dirty="0">
                <a:latin typeface="Monotype Corsiva" panose="03010101010201010101" pitchFamily="66" charset="0"/>
              </a:rPr>
            </a:br>
            <a:endParaRPr lang="ru-RU" sz="2800" dirty="0">
              <a:latin typeface="Monotype Corsiva" panose="03010101010201010101" pitchFamily="66" charset="0"/>
              <a:cs typeface="Times New Roman"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3938" y="2492896"/>
            <a:ext cx="4054646" cy="3265459"/>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534702"/>
            <a:ext cx="4290370" cy="3273943"/>
          </a:xfrm>
          <a:prstGeom prst="rect">
            <a:avLst/>
          </a:prstGeom>
        </p:spPr>
      </p:pic>
    </p:spTree>
    <p:extLst>
      <p:ext uri="{BB962C8B-B14F-4D97-AF65-F5344CB8AC3E}">
        <p14:creationId xmlns:p14="http://schemas.microsoft.com/office/powerpoint/2010/main" val="2883689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260648"/>
            <a:ext cx="5616624" cy="523220"/>
          </a:xfrm>
          <a:prstGeom prst="rect">
            <a:avLst/>
          </a:prstGeom>
        </p:spPr>
        <p:txBody>
          <a:bodyPr wrap="square">
            <a:spAutoFit/>
          </a:bodyPr>
          <a:lstStyle/>
          <a:p>
            <a:pPr algn="ctr"/>
            <a:r>
              <a:rPr lang="ru-RU" sz="2800" dirty="0">
                <a:latin typeface="Monotype Corsiva" panose="03010101010201010101" pitchFamily="66" charset="0"/>
                <a:cs typeface="Times New Roman" pitchFamily="18" charset="0"/>
              </a:rPr>
              <a:t>Ц</a:t>
            </a:r>
            <a:r>
              <a:rPr lang="ru-RU" sz="2800" dirty="0" smtClean="0">
                <a:latin typeface="Monotype Corsiva" panose="03010101010201010101" pitchFamily="66" charset="0"/>
                <a:cs typeface="Times New Roman" pitchFamily="18" charset="0"/>
              </a:rPr>
              <a:t>ентры активности в группе.</a:t>
            </a:r>
            <a:endParaRPr lang="ru-RU" sz="2800" dirty="0">
              <a:latin typeface="Monotype Corsiva" panose="03010101010201010101" pitchFamily="66" charset="0"/>
              <a:cs typeface="Times New Roman" pitchFamily="18" charset="0"/>
            </a:endParaRPr>
          </a:p>
        </p:txBody>
      </p:sp>
      <p:sp>
        <p:nvSpPr>
          <p:cNvPr id="4" name="Овал 3"/>
          <p:cNvSpPr/>
          <p:nvPr/>
        </p:nvSpPr>
        <p:spPr>
          <a:xfrm>
            <a:off x="1115615" y="824905"/>
            <a:ext cx="2207457" cy="198169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12" descr="https://img2.pngindir.com/20180202/wfe/kisspng-vedic-mathematics-euclidean-vector-vector-children-discuss-math-5a740a568135d3.8133076815175542625293.jpg"/>
          <p:cNvPicPr>
            <a:picLocks noChangeAspect="1" noChangeArrowheads="1"/>
          </p:cNvPicPr>
          <p:nvPr/>
        </p:nvPicPr>
        <p:blipFill>
          <a:blip r:embed="rId3" cstate="print"/>
          <a:srcRect/>
          <a:stretch>
            <a:fillRect/>
          </a:stretch>
        </p:blipFill>
        <p:spPr bwMode="auto">
          <a:xfrm>
            <a:off x="1559000" y="1188097"/>
            <a:ext cx="1368152" cy="1154102"/>
          </a:xfrm>
          <a:prstGeom prst="rect">
            <a:avLst/>
          </a:prstGeom>
          <a:noFill/>
          <a:ln w="9525">
            <a:noFill/>
            <a:miter lim="800000"/>
            <a:headEnd/>
            <a:tailEnd/>
          </a:ln>
        </p:spPr>
      </p:pic>
      <p:sp>
        <p:nvSpPr>
          <p:cNvPr id="12" name="Прямоугольник 11"/>
          <p:cNvSpPr/>
          <p:nvPr/>
        </p:nvSpPr>
        <p:spPr>
          <a:xfrm flipH="1">
            <a:off x="5482097" y="583813"/>
            <a:ext cx="3024332" cy="400110"/>
          </a:xfrm>
          <a:prstGeom prst="rect">
            <a:avLst/>
          </a:prstGeom>
        </p:spPr>
        <p:txBody>
          <a:bodyPr wrap="square">
            <a:spAutoFit/>
          </a:bodyPr>
          <a:lstStyle/>
          <a:p>
            <a:r>
              <a:rPr lang="ru-RU" sz="2000" b="1" dirty="0" smtClean="0">
                <a:solidFill>
                  <a:schemeClr val="accent4">
                    <a:lumMod val="50000"/>
                  </a:schemeClr>
                </a:solidFill>
                <a:latin typeface="Times New Roman" pitchFamily="18" charset="0"/>
                <a:cs typeface="Times New Roman" pitchFamily="18" charset="0"/>
              </a:rPr>
              <a:t>Центр творчества</a:t>
            </a:r>
            <a:endParaRPr lang="ru-RU" sz="2000" b="1" dirty="0">
              <a:solidFill>
                <a:schemeClr val="accent4">
                  <a:lumMod val="50000"/>
                </a:schemeClr>
              </a:solidFill>
              <a:latin typeface="Times New Roman" pitchFamily="18" charset="0"/>
              <a:cs typeface="Times New Roman" pitchFamily="18" charset="0"/>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23704" y="3161522"/>
            <a:ext cx="3496189" cy="3600400"/>
          </a:xfrm>
          <a:prstGeom prst="rect">
            <a:avLst/>
          </a:prstGeom>
        </p:spPr>
      </p:pic>
      <p:sp>
        <p:nvSpPr>
          <p:cNvPr id="10" name="Прямоугольник 9"/>
          <p:cNvSpPr/>
          <p:nvPr/>
        </p:nvSpPr>
        <p:spPr>
          <a:xfrm>
            <a:off x="1403647" y="2806595"/>
            <a:ext cx="3168352" cy="400110"/>
          </a:xfrm>
          <a:prstGeom prst="rect">
            <a:avLst/>
          </a:prstGeom>
        </p:spPr>
        <p:txBody>
          <a:bodyPr wrap="square">
            <a:spAutoFit/>
          </a:bodyPr>
          <a:lstStyle/>
          <a:p>
            <a:r>
              <a:rPr lang="ru-RU" sz="2000" b="1" dirty="0">
                <a:solidFill>
                  <a:schemeClr val="accent4">
                    <a:lumMod val="50000"/>
                  </a:schemeClr>
                </a:solidFill>
                <a:latin typeface="Times New Roman" pitchFamily="18" charset="0"/>
                <a:cs typeface="Times New Roman" pitchFamily="18" charset="0"/>
              </a:rPr>
              <a:t>Центр </a:t>
            </a:r>
            <a:r>
              <a:rPr lang="ru-RU" sz="2000" b="1" dirty="0" smtClean="0">
                <a:solidFill>
                  <a:schemeClr val="accent4">
                    <a:lumMod val="50000"/>
                  </a:schemeClr>
                </a:solidFill>
                <a:latin typeface="Times New Roman" pitchFamily="18" charset="0"/>
                <a:cs typeface="Times New Roman" pitchFamily="18" charset="0"/>
              </a:rPr>
              <a:t>математики</a:t>
            </a:r>
            <a:endParaRPr lang="ru-RU" sz="2000" b="1" dirty="0">
              <a:solidFill>
                <a:schemeClr val="accent4">
                  <a:lumMod val="50000"/>
                </a:schemeClr>
              </a:solidFill>
              <a:latin typeface="Times New Roman" pitchFamily="18" charset="0"/>
              <a:cs typeface="Times New Roman" pitchFamily="18" charset="0"/>
            </a:endParaRPr>
          </a:p>
        </p:txBody>
      </p:sp>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6" y="987454"/>
            <a:ext cx="4052439" cy="2657570"/>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1081" y="3213627"/>
            <a:ext cx="3266363" cy="3611416"/>
          </a:xfrm>
          <a:prstGeom prst="rect">
            <a:avLst/>
          </a:prstGeom>
        </p:spPr>
      </p:pic>
    </p:spTree>
    <p:extLst>
      <p:ext uri="{BB962C8B-B14F-4D97-AF65-F5344CB8AC3E}">
        <p14:creationId xmlns:p14="http://schemas.microsoft.com/office/powerpoint/2010/main" val="3794581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67744" y="0"/>
            <a:ext cx="5832648" cy="800219"/>
          </a:xfrm>
          <a:prstGeom prst="rect">
            <a:avLst/>
          </a:prstGeom>
        </p:spPr>
        <p:txBody>
          <a:bodyPr wrap="square">
            <a:spAutoFit/>
          </a:bodyPr>
          <a:lstStyle/>
          <a:p>
            <a:endParaRPr lang="ru-RU" dirty="0" smtClean="0"/>
          </a:p>
          <a:p>
            <a:pPr algn="ctr"/>
            <a:r>
              <a:rPr lang="ru-RU" sz="2800" dirty="0">
                <a:latin typeface="Times New Roman" pitchFamily="18" charset="0"/>
                <a:cs typeface="Times New Roman" pitchFamily="18" charset="0"/>
              </a:rPr>
              <a:t> </a:t>
            </a:r>
            <a:endParaRPr lang="ru-RU" sz="2800" b="1" dirty="0">
              <a:latin typeface="Monotype Corsiva" panose="03010101010201010101" pitchFamily="66" charset="0"/>
              <a:cs typeface="Times New Roman" pitchFamily="18" charset="0"/>
            </a:endParaRPr>
          </a:p>
        </p:txBody>
      </p:sp>
      <p:sp>
        <p:nvSpPr>
          <p:cNvPr id="9" name="Oval 5"/>
          <p:cNvSpPr>
            <a:spLocks noChangeArrowheads="1"/>
          </p:cNvSpPr>
          <p:nvPr/>
        </p:nvSpPr>
        <p:spPr bwMode="auto">
          <a:xfrm>
            <a:off x="5220072" y="548680"/>
            <a:ext cx="2376264" cy="216024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Рисунок 1" descr="https://img2.pngindir.com/20181203/zeo/kisspng-clip-art-portable-network-graphics-image-free-cont-5c058f0ecd6404.6457745315438681748413.jpg"/>
          <p:cNvPicPr>
            <a:picLocks noChangeAspect="1" noChangeArrowheads="1"/>
          </p:cNvPicPr>
          <p:nvPr/>
        </p:nvPicPr>
        <p:blipFill>
          <a:blip r:embed="rId3" cstate="print"/>
          <a:srcRect r="42766" b="2332"/>
          <a:stretch>
            <a:fillRect/>
          </a:stretch>
        </p:blipFill>
        <p:spPr bwMode="auto">
          <a:xfrm>
            <a:off x="5580112" y="980728"/>
            <a:ext cx="1504769" cy="1311785"/>
          </a:xfrm>
          <a:prstGeom prst="rect">
            <a:avLst/>
          </a:prstGeom>
          <a:noFill/>
          <a:ln w="9525">
            <a:noFill/>
            <a:miter lim="800000"/>
            <a:headEnd/>
            <a:tailEnd/>
          </a:ln>
        </p:spPr>
      </p:pic>
      <p:sp>
        <p:nvSpPr>
          <p:cNvPr id="11" name="Oval 8"/>
          <p:cNvSpPr>
            <a:spLocks noChangeArrowheads="1"/>
          </p:cNvSpPr>
          <p:nvPr/>
        </p:nvSpPr>
        <p:spPr bwMode="auto">
          <a:xfrm>
            <a:off x="251520" y="4077072"/>
            <a:ext cx="2232248" cy="2304256"/>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12" name="Рисунок 9" descr="http://ust-omchug.caduk.ru/images/lupa4.png"/>
          <p:cNvPicPr>
            <a:picLocks noChangeAspect="1" noChangeArrowheads="1"/>
          </p:cNvPicPr>
          <p:nvPr/>
        </p:nvPicPr>
        <p:blipFill>
          <a:blip r:embed="rId4" cstate="print"/>
          <a:srcRect l="4588" t="3677" r="22076" b="8051"/>
          <a:stretch>
            <a:fillRect/>
          </a:stretch>
        </p:blipFill>
        <p:spPr bwMode="auto">
          <a:xfrm>
            <a:off x="755576" y="4293096"/>
            <a:ext cx="1174750" cy="1773238"/>
          </a:xfrm>
          <a:prstGeom prst="rect">
            <a:avLst/>
          </a:prstGeom>
          <a:noFill/>
          <a:ln w="9525">
            <a:noFill/>
            <a:miter lim="800000"/>
            <a:headEnd/>
            <a:tailEnd/>
          </a:ln>
        </p:spPr>
      </p:pic>
      <p:sp>
        <p:nvSpPr>
          <p:cNvPr id="13" name="Прямоугольник 12"/>
          <p:cNvSpPr/>
          <p:nvPr/>
        </p:nvSpPr>
        <p:spPr>
          <a:xfrm>
            <a:off x="5076055" y="0"/>
            <a:ext cx="2880321" cy="369332"/>
          </a:xfrm>
          <a:prstGeom prst="rect">
            <a:avLst/>
          </a:prstGeom>
        </p:spPr>
        <p:txBody>
          <a:bodyPr wrap="square">
            <a:spAutoFit/>
          </a:bodyPr>
          <a:lstStyle/>
          <a:p>
            <a:r>
              <a:rPr lang="ru-RU" b="1" dirty="0" smtClean="0">
                <a:solidFill>
                  <a:schemeClr val="accent4">
                    <a:lumMod val="50000"/>
                  </a:schemeClr>
                </a:solidFill>
                <a:latin typeface="Times New Roman" pitchFamily="18" charset="0"/>
                <a:cs typeface="Times New Roman" pitchFamily="18" charset="0"/>
              </a:rPr>
              <a:t> Центр конструирования</a:t>
            </a:r>
            <a:endParaRPr lang="ru-RU" b="1" dirty="0">
              <a:solidFill>
                <a:schemeClr val="accent4">
                  <a:lumMod val="50000"/>
                </a:schemeClr>
              </a:solidFill>
              <a:latin typeface="Times New Roman" pitchFamily="18" charset="0"/>
              <a:cs typeface="Times New Roman" pitchFamily="18" charset="0"/>
            </a:endParaRPr>
          </a:p>
        </p:txBody>
      </p:sp>
      <p:sp>
        <p:nvSpPr>
          <p:cNvPr id="15" name="Прямоугольник 14"/>
          <p:cNvSpPr/>
          <p:nvPr/>
        </p:nvSpPr>
        <p:spPr>
          <a:xfrm>
            <a:off x="251521" y="3244334"/>
            <a:ext cx="3312368" cy="369332"/>
          </a:xfrm>
          <a:prstGeom prst="rect">
            <a:avLst/>
          </a:prstGeom>
        </p:spPr>
        <p:txBody>
          <a:bodyPr wrap="square">
            <a:spAutoFit/>
          </a:bodyPr>
          <a:lstStyle/>
          <a:p>
            <a:r>
              <a:rPr lang="ru-RU" b="1" dirty="0" smtClean="0">
                <a:solidFill>
                  <a:schemeClr val="accent4">
                    <a:lumMod val="50000"/>
                  </a:schemeClr>
                </a:solidFill>
                <a:latin typeface="Times New Roman" pitchFamily="18" charset="0"/>
                <a:cs typeface="Times New Roman" pitchFamily="18" charset="0"/>
              </a:rPr>
              <a:t>Центр экспериментирования</a:t>
            </a:r>
            <a:endParaRPr lang="ru-RU" b="1" dirty="0">
              <a:solidFill>
                <a:schemeClr val="accent4">
                  <a:lumMod val="50000"/>
                </a:schemeClr>
              </a:solidFill>
              <a:latin typeface="Times New Roman" pitchFamily="18" charset="0"/>
              <a:cs typeface="Times New Roman" pitchFamily="18" charset="0"/>
            </a:endParaRPr>
          </a:p>
        </p:txBody>
      </p:sp>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7945" y="2888268"/>
            <a:ext cx="4789938" cy="3592453"/>
          </a:xfrm>
          <a:prstGeom prst="rect">
            <a:avLst/>
          </a:prstGeom>
        </p:spPr>
      </p:pic>
      <p:sp>
        <p:nvSpPr>
          <p:cNvPr id="14" name="Объект 2"/>
          <p:cNvSpPr txBox="1">
            <a:spLocks/>
          </p:cNvSpPr>
          <p:nvPr/>
        </p:nvSpPr>
        <p:spPr>
          <a:xfrm>
            <a:off x="1916088" y="1752601"/>
            <a:ext cx="692311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ru-RU" smtClean="0"/>
              <a:t> </a:t>
            </a:r>
            <a:endParaRPr lang="ru-RU" dirty="0"/>
          </a:p>
        </p:txBody>
      </p:sp>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862" y="42547"/>
            <a:ext cx="4225122" cy="3168841"/>
          </a:xfrm>
          <a:prstGeom prst="rect">
            <a:avLst/>
          </a:prstGeom>
        </p:spPr>
      </p:pic>
    </p:spTree>
    <p:extLst>
      <p:ext uri="{BB962C8B-B14F-4D97-AF65-F5344CB8AC3E}">
        <p14:creationId xmlns:p14="http://schemas.microsoft.com/office/powerpoint/2010/main" val="31985372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991346" y="3351009"/>
            <a:ext cx="3562648" cy="401739"/>
          </a:xfrm>
        </p:spPr>
        <p:txBody>
          <a:bodyPr>
            <a:normAutofit/>
          </a:bodyPr>
          <a:lstStyle/>
          <a:p>
            <a:r>
              <a:rPr lang="ru-RU" sz="2000" b="1" dirty="0" smtClean="0">
                <a:solidFill>
                  <a:schemeClr val="accent4">
                    <a:lumMod val="50000"/>
                  </a:schemeClr>
                </a:solidFill>
                <a:latin typeface="Times New Roman" pitchFamily="18" charset="0"/>
                <a:cs typeface="Times New Roman" pitchFamily="18" charset="0"/>
              </a:rPr>
              <a:t>Центр природы</a:t>
            </a:r>
            <a:endParaRPr lang="ru-RU" sz="2000" b="1" dirty="0">
              <a:solidFill>
                <a:schemeClr val="accent4">
                  <a:lumMod val="50000"/>
                </a:schemeClr>
              </a:solidFill>
              <a:latin typeface="Times New Roman" pitchFamily="18" charset="0"/>
              <a:cs typeface="Times New Roman"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3395606"/>
            <a:ext cx="4248473" cy="3186355"/>
          </a:xfrm>
          <a:prstGeom prst="rect">
            <a:avLst/>
          </a:prstGeom>
        </p:spPr>
      </p:pic>
      <p:sp>
        <p:nvSpPr>
          <p:cNvPr id="8" name="Прямоугольник 7"/>
          <p:cNvSpPr/>
          <p:nvPr/>
        </p:nvSpPr>
        <p:spPr>
          <a:xfrm rot="10800000" flipH="1" flipV="1">
            <a:off x="5328081" y="2981677"/>
            <a:ext cx="3168353" cy="369332"/>
          </a:xfrm>
          <a:prstGeom prst="rect">
            <a:avLst/>
          </a:prstGeom>
        </p:spPr>
        <p:txBody>
          <a:bodyPr wrap="square">
            <a:spAutoFit/>
          </a:bodyPr>
          <a:lstStyle/>
          <a:p>
            <a:pPr algn="ctr"/>
            <a:r>
              <a:rPr lang="ru-RU" b="1" dirty="0">
                <a:solidFill>
                  <a:schemeClr val="accent4">
                    <a:lumMod val="50000"/>
                  </a:schemeClr>
                </a:solidFill>
                <a:latin typeface="Times New Roman" pitchFamily="18" charset="0"/>
                <a:cs typeface="Times New Roman" pitchFamily="18" charset="0"/>
              </a:rPr>
              <a:t> Центр </a:t>
            </a:r>
            <a:r>
              <a:rPr lang="ru-RU" b="1" dirty="0" smtClean="0">
                <a:solidFill>
                  <a:schemeClr val="accent4">
                    <a:lumMod val="50000"/>
                  </a:schemeClr>
                </a:solidFill>
                <a:latin typeface="Times New Roman" pitchFamily="18" charset="0"/>
                <a:cs typeface="Times New Roman" pitchFamily="18" charset="0"/>
              </a:rPr>
              <a:t>речевой активности</a:t>
            </a:r>
            <a:endParaRPr lang="ru-RU" b="1" dirty="0">
              <a:solidFill>
                <a:schemeClr val="accent4">
                  <a:lumMod val="50000"/>
                </a:schemeClr>
              </a:solidFill>
              <a:latin typeface="Times New Roman" pitchFamily="18" charset="0"/>
              <a:cs typeface="Times New Roman" pitchFamily="18" charset="0"/>
            </a:endParaRPr>
          </a:p>
        </p:txBody>
      </p:sp>
      <p:sp>
        <p:nvSpPr>
          <p:cNvPr id="9" name="Oval 5"/>
          <p:cNvSpPr>
            <a:spLocks noChangeArrowheads="1"/>
          </p:cNvSpPr>
          <p:nvPr/>
        </p:nvSpPr>
        <p:spPr bwMode="auto">
          <a:xfrm>
            <a:off x="5022048" y="116632"/>
            <a:ext cx="3636408" cy="2865044"/>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5" y="646218"/>
            <a:ext cx="2448272" cy="1921528"/>
          </a:xfrm>
          <a:prstGeom prst="rect">
            <a:avLst/>
          </a:prstGeom>
        </p:spPr>
      </p:pic>
      <p:sp>
        <p:nvSpPr>
          <p:cNvPr id="12" name="Oval 5"/>
          <p:cNvSpPr>
            <a:spLocks noChangeArrowheads="1"/>
          </p:cNvSpPr>
          <p:nvPr/>
        </p:nvSpPr>
        <p:spPr bwMode="auto">
          <a:xfrm>
            <a:off x="1115616" y="3752748"/>
            <a:ext cx="3240360" cy="2595213"/>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3" name="Объект 12"/>
          <p:cNvGraphicFramePr>
            <a:graphicFrameLocks noChangeAspect="1"/>
          </p:cNvGraphicFramePr>
          <p:nvPr>
            <p:extLst>
              <p:ext uri="{D42A27DB-BD31-4B8C-83A1-F6EECF244321}">
                <p14:modId xmlns:p14="http://schemas.microsoft.com/office/powerpoint/2010/main" val="1486731245"/>
              </p:ext>
            </p:extLst>
          </p:nvPr>
        </p:nvGraphicFramePr>
        <p:xfrm>
          <a:off x="92075" y="92075"/>
          <a:ext cx="598488" cy="490538"/>
        </p:xfrm>
        <a:graphic>
          <a:graphicData uri="http://schemas.openxmlformats.org/presentationml/2006/ole">
            <mc:AlternateContent xmlns:mc="http://schemas.openxmlformats.org/markup-compatibility/2006">
              <mc:Choice xmlns:v="urn:schemas-microsoft-com:vml" Requires="v">
                <p:oleObj spid="_x0000_s1055" name="Объект упаковщика для оболочки" showAsIcon="1" r:id="rId5" imgW="598320" imgH="491040" progId="Package">
                  <p:embed/>
                </p:oleObj>
              </mc:Choice>
              <mc:Fallback>
                <p:oleObj name="Объект упаковщика для оболочки" showAsIcon="1" r:id="rId5" imgW="598320" imgH="491040" progId="Package">
                  <p:embed/>
                  <p:pic>
                    <p:nvPicPr>
                      <p:cNvPr id="0" name=""/>
                      <p:cNvPicPr/>
                      <p:nvPr/>
                    </p:nvPicPr>
                    <p:blipFill>
                      <a:blip r:embed="rId6"/>
                      <a:stretch>
                        <a:fillRect/>
                      </a:stretch>
                    </p:blipFill>
                    <p:spPr>
                      <a:xfrm>
                        <a:off x="92075" y="92075"/>
                        <a:ext cx="598488" cy="490538"/>
                      </a:xfrm>
                      <a:prstGeom prst="rect">
                        <a:avLst/>
                      </a:prstGeom>
                    </p:spPr>
                  </p:pic>
                </p:oleObj>
              </mc:Fallback>
            </mc:AlternateContent>
          </a:graphicData>
        </a:graphic>
      </p:graphicFrame>
      <p:graphicFrame>
        <p:nvGraphicFramePr>
          <p:cNvPr id="14" name="Объект 13"/>
          <p:cNvGraphicFramePr>
            <a:graphicFrameLocks noChangeAspect="1"/>
          </p:cNvGraphicFramePr>
          <p:nvPr>
            <p:extLst>
              <p:ext uri="{D42A27DB-BD31-4B8C-83A1-F6EECF244321}">
                <p14:modId xmlns:p14="http://schemas.microsoft.com/office/powerpoint/2010/main" val="513853642"/>
              </p:ext>
            </p:extLst>
          </p:nvPr>
        </p:nvGraphicFramePr>
        <p:xfrm>
          <a:off x="92075" y="92075"/>
          <a:ext cx="598488" cy="490538"/>
        </p:xfrm>
        <a:graphic>
          <a:graphicData uri="http://schemas.openxmlformats.org/presentationml/2006/ole">
            <mc:AlternateContent xmlns:mc="http://schemas.openxmlformats.org/markup-compatibility/2006">
              <mc:Choice xmlns:v="urn:schemas-microsoft-com:vml" Requires="v">
                <p:oleObj spid="_x0000_s1056" name="Объект упаковщика для оболочки" showAsIcon="1" r:id="rId7" imgW="598320" imgH="491040" progId="Package">
                  <p:embed/>
                </p:oleObj>
              </mc:Choice>
              <mc:Fallback>
                <p:oleObj name="Объект упаковщика для оболочки" showAsIcon="1" r:id="rId7" imgW="598320" imgH="491040" progId="Package">
                  <p:embed/>
                  <p:pic>
                    <p:nvPicPr>
                      <p:cNvPr id="0" name=""/>
                      <p:cNvPicPr/>
                      <p:nvPr/>
                    </p:nvPicPr>
                    <p:blipFill>
                      <a:blip r:embed="rId8"/>
                      <a:stretch>
                        <a:fillRect/>
                      </a:stretch>
                    </p:blipFill>
                    <p:spPr>
                      <a:xfrm>
                        <a:off x="92075" y="92075"/>
                        <a:ext cx="598488" cy="490538"/>
                      </a:xfrm>
                      <a:prstGeom prst="rect">
                        <a:avLst/>
                      </a:prstGeom>
                    </p:spPr>
                  </p:pic>
                </p:oleObj>
              </mc:Fallback>
            </mc:AlternateContent>
          </a:graphicData>
        </a:graphic>
      </p:graphicFrame>
      <p:pic>
        <p:nvPicPr>
          <p:cNvPr id="1026" name="Picture 2" descr="http://2.bp.blogspot.com/_E5NrWcBy0gw/TUpkV1kqueI/AAAAAAAAApw/jV5_bIsvA9k/s1600/UgolokPrirody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49291" y="4111680"/>
            <a:ext cx="2192756" cy="1754205"/>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0563" y="354057"/>
            <a:ext cx="3995936" cy="2996952"/>
          </a:xfrm>
          <a:prstGeom prst="rect">
            <a:avLst/>
          </a:prstGeom>
        </p:spPr>
      </p:pic>
    </p:spTree>
    <p:extLst>
      <p:ext uri="{BB962C8B-B14F-4D97-AF65-F5344CB8AC3E}">
        <p14:creationId xmlns:p14="http://schemas.microsoft.com/office/powerpoint/2010/main" val="3687999105"/>
      </p:ext>
    </p:extLst>
  </p:cSld>
  <p:clrMapOvr>
    <a:masterClrMapping/>
  </p:clrMapOvr>
  <p:timing>
    <p:tnLst>
      <p:par>
        <p:cTn id="1" dur="indefinite" restart="never" nodeType="tmRoot"/>
      </p:par>
    </p:tnLst>
  </p:timing>
</p:sld>
</file>

<file path=ppt/theme/theme1.xml><?xml version="1.0" encoding="utf-8"?>
<a:theme xmlns:a="http://schemas.openxmlformats.org/drawingml/2006/main" name="floral3">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floral3</Template>
  <TotalTime>3060</TotalTime>
  <Words>328</Words>
  <Application>Microsoft Office PowerPoint</Application>
  <PresentationFormat>Экран (4:3)</PresentationFormat>
  <Paragraphs>50</Paragraphs>
  <Slides>22</Slides>
  <Notes>6</Notes>
  <HiddenSlides>0</HiddenSlides>
  <MMClips>0</MMClips>
  <ScaleCrop>false</ScaleCrop>
  <HeadingPairs>
    <vt:vector size="8" baseType="variant">
      <vt:variant>
        <vt:lpstr>Использованные шрифты</vt:lpstr>
      </vt:variant>
      <vt:variant>
        <vt:i4>4</vt:i4>
      </vt:variant>
      <vt:variant>
        <vt:lpstr>Тема</vt:lpstr>
      </vt:variant>
      <vt:variant>
        <vt:i4>1</vt:i4>
      </vt:variant>
      <vt:variant>
        <vt:lpstr>Внедренные серверы OLE</vt:lpstr>
      </vt:variant>
      <vt:variant>
        <vt:i4>1</vt:i4>
      </vt:variant>
      <vt:variant>
        <vt:lpstr>Заголовки слайдов</vt:lpstr>
      </vt:variant>
      <vt:variant>
        <vt:i4>22</vt:i4>
      </vt:variant>
    </vt:vector>
  </HeadingPairs>
  <TitlesOfParts>
    <vt:vector size="28" baseType="lpstr">
      <vt:lpstr>Arial</vt:lpstr>
      <vt:lpstr>Calibri</vt:lpstr>
      <vt:lpstr>Monotype Corsiva</vt:lpstr>
      <vt:lpstr>Times New Roman</vt:lpstr>
      <vt:lpstr>floral3</vt:lpstr>
      <vt:lpstr>Объект упаковщика для оболочки</vt:lpstr>
      <vt:lpstr>Муниципальное  бюджетное дошкольное образовательное учреждение «Детский сад № 30</vt:lpstr>
      <vt:lpstr>Разрешите представиться</vt:lpstr>
      <vt:lpstr>Презентация PowerPoint</vt:lpstr>
      <vt:lpstr> </vt:lpstr>
      <vt:lpstr> Обучение инновационных площадок по теме: « Развитие качества дошкольного образования с использованием инструментария МКДО на образовательной платформе  «Вдохновения» </vt:lpstr>
      <vt:lpstr>На первом этапе реализации программы была приобретена методическая литература и наглядный материал, определена одна возрастная группа, в которой педагоги стали изучать методическое оснащение программы и с помощью родителей проектировать развивающую среду.  </vt:lpstr>
      <vt:lpstr>Презентация PowerPoint</vt:lpstr>
      <vt:lpstr>Презентация PowerPoint</vt:lpstr>
      <vt:lpstr>Центр природы</vt:lpstr>
      <vt:lpstr>На втором этапе  началась апробация технологии «Детский совет». В младшей группе осторожно, постепенно стали вводить компоненты детского совета. Сначала мы просто  собирались  на ковре для того, чтобы  весело поприветствовать друг друга. Проводили забавные интересные игры, желали  добрые хорошие слова друг другу. </vt:lpstr>
      <vt:lpstr>Работа в центре математики и экспериментирования</vt:lpstr>
      <vt:lpstr>  Работа в центре творчества </vt:lpstr>
      <vt:lpstr>Работа в центре природы и речевой активности</vt:lpstr>
      <vt:lpstr>Превращение уголка уединения в фото зону к новому году</vt:lpstr>
      <vt:lpstr>Работа осуществляется не только на занятиях, но и на прогулках. </vt:lpstr>
      <vt:lpstr>Детская деятельность</vt:lpstr>
      <vt:lpstr>Работа с родителями</vt:lpstr>
      <vt:lpstr>Награды и достижения мой работы.</vt:lpstr>
      <vt:lpstr>«…чтобы стать настоящим воспитателем детей, надо отдавать им свое сердце» В.А. Сухомлинский</vt:lpstr>
      <vt:lpstr>Каждый ребенок талантлив по – своему. С самого раннего детства детей нужно окружить заботой и лаской, создать условия для благоприятного развития. </vt:lpstr>
      <vt:lpstr>Перелистав известные тома, Учите жить словами и делами. И знайте – ваша помощь им нужна, Ребятам с удивлёнными глазами. И каждый час, и каждую минуту О чьих-то судьбах вечная забота. Кусочек сердца отдавать кому-то, Такая воспитателя работа.</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казенное дошкольное образовательное учреждение «Детский сад № 3 «Одуванчик»</dc:title>
  <dc:creator>user</dc:creator>
  <cp:lastModifiedBy>хозяин</cp:lastModifiedBy>
  <cp:revision>140</cp:revision>
  <dcterms:created xsi:type="dcterms:W3CDTF">2016-10-03T19:34:07Z</dcterms:created>
  <dcterms:modified xsi:type="dcterms:W3CDTF">2021-10-22T09:27:33Z</dcterms:modified>
</cp:coreProperties>
</file>